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9" r:id="rId4"/>
    <p:sldId id="258" r:id="rId5"/>
    <p:sldId id="300" r:id="rId6"/>
    <p:sldId id="301" r:id="rId7"/>
    <p:sldId id="308" r:id="rId8"/>
    <p:sldId id="309" r:id="rId9"/>
    <p:sldId id="311" r:id="rId10"/>
    <p:sldId id="261" r:id="rId11"/>
    <p:sldId id="306" r:id="rId12"/>
    <p:sldId id="312" r:id="rId13"/>
    <p:sldId id="321" r:id="rId14"/>
    <p:sldId id="314" r:id="rId15"/>
    <p:sldId id="315" r:id="rId16"/>
    <p:sldId id="318" r:id="rId17"/>
    <p:sldId id="317" r:id="rId18"/>
    <p:sldId id="285" r:id="rId19"/>
    <p:sldId id="286" r:id="rId20"/>
    <p:sldId id="288" r:id="rId21"/>
    <p:sldId id="322" r:id="rId22"/>
    <p:sldId id="31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Анализ методической работы за 2015 – 2016 учебный год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Составила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Афлятунова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Ф.Г.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78290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Тематические педагогические советы  2015-2016 учебного года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Психологический комфорт в школе – важное условие эффективности обучения и воспитания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Учащиеся 9-ых классов группы риска по результатам предварительного ОГЭ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 lvl="0"/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Профессиональный стандарт педагога как инструмент реализации личностно-ориентированного подхода в обучении и воспитании</a:t>
            </a:r>
          </a:p>
          <a:p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Школьная оценка: проблемы, поиски, находки"</a:t>
            </a:r>
            <a:endParaRPr lang="ru-RU" dirty="0" smtClean="0"/>
          </a:p>
          <a:p>
            <a:pPr lvl="0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4659643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Повышения профессионального мастерства педагогов через курсовую подготовку</a:t>
            </a:r>
            <a:endParaRPr lang="ru-RU" sz="2800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357296"/>
          <a:ext cx="8229600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6436"/>
                <a:gridCol w="2543164"/>
              </a:tblGrid>
              <a:tr h="39108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Наименование предметов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Количество педагогов</a:t>
                      </a:r>
                      <a:endParaRPr lang="ru-RU" sz="2000" b="1" dirty="0"/>
                    </a:p>
                  </a:txBody>
                  <a:tcPr/>
                </a:tc>
              </a:tr>
              <a:tr h="39108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Русский язык и литература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</a:tr>
              <a:tr h="39108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Математика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</a:tr>
              <a:tr h="39108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История,</a:t>
                      </a:r>
                      <a:r>
                        <a:rPr lang="ru-RU" sz="2000" b="1" baseline="0" dirty="0" smtClean="0"/>
                        <a:t> </a:t>
                      </a:r>
                      <a:r>
                        <a:rPr lang="ru-RU" sz="2000" b="1" dirty="0" smtClean="0"/>
                        <a:t>обществознание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</a:tr>
              <a:tr h="39108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Физика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</a:tr>
              <a:tr h="39108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Начальные классы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6</a:t>
                      </a:r>
                      <a:endParaRPr lang="ru-RU" sz="2000" b="1" dirty="0"/>
                    </a:p>
                  </a:txBody>
                  <a:tcPr/>
                </a:tc>
              </a:tr>
              <a:tr h="39108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Татарский язык и литература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</a:tr>
              <a:tr h="39108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Педагог -организатор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</a:tr>
              <a:tr h="30037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Английский язык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</a:tr>
              <a:tr h="39108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Биология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</a:tr>
              <a:tr h="39108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Физическая</a:t>
                      </a:r>
                      <a:r>
                        <a:rPr lang="ru-RU" sz="2000" b="1" baseline="0" dirty="0" smtClean="0"/>
                        <a:t> культура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</a:tr>
              <a:tr h="39108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Профессиональная переподготовка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</a:t>
                      </a:r>
                      <a:endParaRPr lang="ru-RU" sz="2000" b="1" dirty="0"/>
                    </a:p>
                  </a:txBody>
                  <a:tcPr/>
                </a:tc>
              </a:tr>
              <a:tr h="39108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Менеджер</a:t>
                      </a:r>
                      <a:r>
                        <a:rPr lang="ru-RU" sz="2000" b="1" baseline="0" dirty="0" smtClean="0"/>
                        <a:t> в образовании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4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Аттестация педагогических кадров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ru-RU" dirty="0" smtClean="0"/>
              <a:t>Прошли </a:t>
            </a:r>
            <a:r>
              <a:rPr lang="ru-RU" dirty="0" err="1" smtClean="0"/>
              <a:t>потверждение</a:t>
            </a:r>
            <a:r>
              <a:rPr lang="ru-RU" dirty="0" smtClean="0"/>
              <a:t> на первую категорию- 2 педагога</a:t>
            </a:r>
          </a:p>
          <a:p>
            <a:pPr>
              <a:buFont typeface="Arial" charset="0"/>
              <a:buChar char="•"/>
            </a:pPr>
            <a:r>
              <a:rPr lang="ru-RU" dirty="0" smtClean="0"/>
              <a:t>Повысили профессиональный уровень на первую категорию –  7 педагогов</a:t>
            </a:r>
          </a:p>
          <a:p>
            <a:endParaRPr lang="ru-RU" dirty="0" smtClean="0"/>
          </a:p>
          <a:p>
            <a:r>
              <a:rPr lang="ru-RU" dirty="0" smtClean="0"/>
              <a:t>Прошли квалификационное испытание на  СЗД-5 педагогов.</a:t>
            </a:r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Районный семинар для учителей начальных классов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/>
              <a:t>Тема : </a:t>
            </a:r>
          </a:p>
          <a:p>
            <a:pPr algn="ctr">
              <a:buNone/>
            </a:pPr>
            <a:r>
              <a:rPr lang="ru-RU" sz="4400" b="1" dirty="0" smtClean="0"/>
              <a:t>«Формирование УУД </a:t>
            </a:r>
          </a:p>
          <a:p>
            <a:pPr algn="ctr">
              <a:buNone/>
            </a:pPr>
            <a:r>
              <a:rPr lang="ru-RU" sz="4400" b="1" dirty="0" smtClean="0"/>
              <a:t>на уроках и во внеурочной деятельности».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973396640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Участие педагогов в профессиональных конкурсах</a:t>
            </a:r>
            <a:endParaRPr lang="ru-RU" sz="3600" dirty="0">
              <a:solidFill>
                <a:srgbClr val="C000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57158" y="1643050"/>
          <a:ext cx="8229600" cy="3500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1669451"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Уровень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Название конкурса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Ф.И.О. участника</a:t>
                      </a:r>
                      <a:endParaRPr lang="ru-RU" sz="2800" b="1" dirty="0"/>
                    </a:p>
                  </a:txBody>
                  <a:tcPr/>
                </a:tc>
              </a:tr>
              <a:tr h="915505">
                <a:tc rowSpan="2">
                  <a:txBody>
                    <a:bodyPr/>
                    <a:lstStyle/>
                    <a:p>
                      <a:r>
                        <a:rPr lang="ru-RU" sz="2800" b="1" dirty="0" err="1" smtClean="0"/>
                        <a:t>Муниципаль</a:t>
                      </a:r>
                      <a:endParaRPr lang="ru-RU" sz="2800" b="1" dirty="0" smtClean="0"/>
                    </a:p>
                    <a:p>
                      <a:r>
                        <a:rPr lang="ru-RU" sz="2800" b="1" dirty="0" err="1" smtClean="0"/>
                        <a:t>ный</a:t>
                      </a:r>
                      <a:endParaRPr lang="ru-RU" sz="28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ru-RU" sz="2800" b="1" dirty="0"/>
                    </a:p>
                    <a:p>
                      <a:r>
                        <a:rPr lang="ru-RU" sz="2800" b="1" dirty="0" smtClean="0"/>
                        <a:t>«Учитель года»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err="1" smtClean="0"/>
                        <a:t>Ясавиев</a:t>
                      </a:r>
                      <a:r>
                        <a:rPr lang="ru-RU" sz="2800" b="1" dirty="0" smtClean="0"/>
                        <a:t> Д.Р.</a:t>
                      </a:r>
                      <a:endParaRPr lang="ru-RU" sz="2800" b="1" dirty="0"/>
                    </a:p>
                  </a:txBody>
                  <a:tcPr/>
                </a:tc>
              </a:tr>
              <a:tr h="915505">
                <a:tc vMerge="1">
                  <a:txBody>
                    <a:bodyPr/>
                    <a:lstStyle/>
                    <a:p>
                      <a:endParaRPr lang="ru-RU" sz="28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Павлова А.И.</a:t>
                      </a:r>
                      <a:endParaRPr lang="ru-RU" sz="28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Участие педагогов в семинарах, конкурсах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85786" y="1600200"/>
          <a:ext cx="7901014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214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Уровень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Количество участников</a:t>
                      </a:r>
                      <a:endParaRPr lang="ru-RU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Муниципальный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9</a:t>
                      </a:r>
                      <a:endParaRPr lang="ru-RU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Городской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5</a:t>
                      </a:r>
                      <a:endParaRPr lang="ru-RU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Республиканский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9</a:t>
                      </a:r>
                      <a:endParaRPr lang="ru-RU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Межрегиональный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2</a:t>
                      </a:r>
                      <a:endParaRPr lang="ru-RU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Всероссийский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20</a:t>
                      </a:r>
                      <a:endParaRPr lang="ru-RU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Международный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17</a:t>
                      </a:r>
                      <a:endParaRPr lang="ru-RU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Всемирный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1</a:t>
                      </a:r>
                      <a:endParaRPr lang="ru-RU" sz="32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Опубликовали статьи в сборниках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Чуприна Ф. М.  </a:t>
            </a:r>
          </a:p>
          <a:p>
            <a:r>
              <a:rPr lang="ru-RU" sz="3600" dirty="0" smtClean="0"/>
              <a:t>Смирнова А.А.</a:t>
            </a:r>
          </a:p>
          <a:p>
            <a:r>
              <a:rPr lang="ru-RU" sz="3600" dirty="0" err="1" smtClean="0"/>
              <a:t>Ипполитова</a:t>
            </a:r>
            <a:r>
              <a:rPr lang="ru-RU" sz="3600" dirty="0" smtClean="0"/>
              <a:t> Л.В.</a:t>
            </a:r>
          </a:p>
          <a:p>
            <a:r>
              <a:rPr lang="ru-RU" sz="3600" dirty="0" smtClean="0"/>
              <a:t>Мусин И.И.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Опубликовали статьи в педагогическом интернет-сообществе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Валиуллина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Э.А.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Андреева М.В.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Гайнуллина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А.М.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Мухина Н.В.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Мустафина Р.Р.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657232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Общие выводы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Задачи, поставленные школой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2015-2016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году, в основном выполнены.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2. Активизировалась работа МО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4. Методическая работа учителей была продуктивной, многие педагоги повысили свою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квалификацию, проходили курсы повышения.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5. Наблюдается стабильность в результатах качества обучения и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обученности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учащихся.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6. Систематизируется работа в организации промежуточной аттестации учащихся.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8. Улучшилась рабочая дисциплина учителей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14. Учащимися успешно пройдена итоговая аттестация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15. В рамках проведения предметных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недель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были использованы новые формы работы с учащимися и проведены открытые уроки.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950100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dirty="0"/>
              <a:t> 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Наряду с положительными результатами имеются и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недоработки: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1) Недостаточно активно ведется работа по внедрению в практику передового педагогического  опыта;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2) Не эффективно используются часы компьютерной поддержки учителями -  предметниками.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3) Не все учителя школы освоили навыки пользования компьютером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Интернет - технологиями.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Учителя  не участвуют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инновационной и научно-исследовательской работе;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5) Наблюдается недостаточно высокий уровень умений и навыков самоанализа своей деятельности у учащихся и учителей.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6) Малоактивное участие учителей и учащихся школы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НПК , в профессиональных  конкурсах,  мероприятиях городского и республиканского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масштаба.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7) Не отлажена система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взаимопосещения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уроков учителями и система открытых уроков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73810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Методическая </a:t>
            </a:r>
            <a:r>
              <a:rPr lang="ru-RU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работа -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это деятельность по обучению и развитию кадров; выявлению, обобщению и распространению наиболее ценного педагогического опыта, а также созданию собственных методических разработок для обеспечения функционирования образовательного процесса.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16485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следующем учебном году следует: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Продолжить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работу по проблемам, над которыми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работает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школа.</a:t>
            </a:r>
          </a:p>
          <a:p>
            <a:pPr marL="514350" indent="-514350">
              <a:buAutoNum type="arabicPeriod" startAt="2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карту оценки инновационной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методической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деятельности учителя.</a:t>
            </a:r>
          </a:p>
          <a:p>
            <a:pPr marL="514350" indent="-514350">
              <a:buAutoNum type="arabicPeriod" startAt="3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условия для развития педагогического мастерства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повышения уровня  профессионального саморазвития учителей.</a:t>
            </a:r>
          </a:p>
          <a:p>
            <a:pPr marL="514350" indent="-514350">
              <a:buAutoNum type="arabicPeriod" startAt="4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Четко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спланировать, с учетом реальных возможностей,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цикл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открытых уроков   учителей (показать технологию подготовки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урока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его самоанализ.</a:t>
            </a:r>
          </a:p>
          <a:p>
            <a:pPr marL="514350" indent="-514350">
              <a:buAutoNum type="arabicPeriod" startAt="5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Систематически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отслеживать работу по накоплению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обмену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передового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опыта (план, этапы сбора материала, оформление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и внедрение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marL="514350" indent="-514350">
              <a:buAutoNum type="arabicPeriod" startAt="6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Распределить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более рационально функциональные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обязанности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между администрацией и усилить контролирующую функцию.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8164011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Задачи на 2016-2017 учебный </a:t>
            </a:r>
            <a:r>
              <a:rPr lang="ru-RU" b="1" dirty="0" smtClean="0">
                <a:solidFill>
                  <a:srgbClr val="C00000"/>
                </a:solidFill>
              </a:rPr>
              <a:t>год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9"/>
            <a:ext cx="8291264" cy="4464496"/>
          </a:xfrm>
        </p:spPr>
        <p:txBody>
          <a:bodyPr>
            <a:noAutofit/>
          </a:bodyPr>
          <a:lstStyle/>
          <a:p>
            <a:pPr lvl="0"/>
            <a:r>
              <a:rPr lang="ru-RU" sz="1600" b="1" dirty="0"/>
              <a:t>Продолжить внедрение новых форм непрерывного повышения  профессиональной компетентности педагогов </a:t>
            </a:r>
            <a:endParaRPr lang="ru-RU" sz="1600" b="1" dirty="0"/>
          </a:p>
          <a:p>
            <a:pPr lvl="0"/>
            <a:r>
              <a:rPr lang="ru-RU" sz="1600" b="1" dirty="0" smtClean="0"/>
              <a:t>Продолжить </a:t>
            </a:r>
            <a:r>
              <a:rPr lang="ru-RU" sz="1600" b="1" dirty="0"/>
              <a:t>развитие и совершенствование системы работы  и поддержки одаренных учащихся.</a:t>
            </a:r>
          </a:p>
          <a:p>
            <a:pPr lvl="0"/>
            <a:r>
              <a:rPr lang="ru-RU" sz="1600" b="1" dirty="0"/>
              <a:t>Продолжить работу по обобщению, распространению передового педагогического опыта педагогов, обеспечить методическое сопровождение работы с молодыми и вновь принятыми специалистами.</a:t>
            </a:r>
          </a:p>
          <a:p>
            <a:pPr lvl="0"/>
            <a:r>
              <a:rPr lang="ru-RU" sz="1600" b="1" dirty="0"/>
              <a:t>Продолжить работу по расширению образовательных услуг школы, по введению дополнительных  образовательных услуг по запросам учащихся, родителей.</a:t>
            </a:r>
          </a:p>
          <a:p>
            <a:pPr lvl="0"/>
            <a:r>
              <a:rPr lang="ru-RU" sz="1600" b="1" dirty="0"/>
              <a:t>Обеспечить  повышение квалификации учителей среднего звена по проблеме реализации ФГОС ООО.</a:t>
            </a:r>
          </a:p>
          <a:p>
            <a:pPr lvl="0"/>
            <a:r>
              <a:rPr lang="ru-RU" sz="1600" b="1" dirty="0"/>
              <a:t>Обеспечить готовность педагогических работников к аттестации на квалификационные категории, на соответствие занимаемой должности в новом учебном году.</a:t>
            </a:r>
          </a:p>
          <a:p>
            <a:pPr lvl="0"/>
            <a:r>
              <a:rPr lang="ru-RU" sz="1600" b="1" dirty="0"/>
              <a:t>Создать условия для развития инновационной деятельности в ОУ</a:t>
            </a:r>
            <a:r>
              <a:rPr lang="ru-RU" sz="1600" b="1" dirty="0" smtClean="0"/>
              <a:t>.</a:t>
            </a:r>
            <a:r>
              <a:rPr lang="ru-RU" sz="1600" b="1" dirty="0"/>
              <a:t> </a:t>
            </a:r>
          </a:p>
          <a:p>
            <a:pPr lvl="0"/>
            <a:r>
              <a:rPr lang="ru-RU" sz="1600" b="1" dirty="0"/>
              <a:t>Продолжить работу по внедрению ФГОС НОО и запланировать в соответствии с планом-графиком внедрения ФГОС ООО.</a:t>
            </a:r>
          </a:p>
          <a:p>
            <a:pPr lvl="0"/>
            <a:r>
              <a:rPr lang="ru-RU" sz="1600" b="1" dirty="0"/>
              <a:t>Осуществлять контроль организации внеурочной деятельности в соответствии с учебным планом на 2016-2017 </a:t>
            </a:r>
            <a:r>
              <a:rPr lang="ru-RU" sz="1600" b="1" dirty="0" err="1"/>
              <a:t>уч.г</a:t>
            </a:r>
            <a:r>
              <a:rPr lang="ru-RU" sz="1600" b="1" dirty="0" smtClean="0"/>
              <a:t>.</a:t>
            </a:r>
            <a:r>
              <a:rPr lang="ru-RU" sz="1600" b="1" dirty="0"/>
              <a:t> 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7162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6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>
              <a:buNone/>
            </a:pPr>
            <a:r>
              <a:rPr lang="ru-RU" sz="6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ЗА </a:t>
            </a:r>
          </a:p>
          <a:p>
            <a:pPr algn="ctr">
              <a:buNone/>
            </a:pPr>
            <a:r>
              <a:rPr lang="ru-RU" sz="6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ВНИМАНИЕ</a:t>
            </a:r>
            <a:r>
              <a:rPr lang="ru-RU" sz="6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!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Объекты анализа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содержание основных направлений деятельности;</a:t>
            </a:r>
          </a:p>
          <a:p>
            <a:pPr lvl="0"/>
            <a:r>
              <a:rPr lang="ru-RU" dirty="0" smtClean="0"/>
              <a:t>работа над методической темой школы;</a:t>
            </a:r>
          </a:p>
          <a:p>
            <a:pPr lvl="0"/>
            <a:r>
              <a:rPr lang="ru-RU" dirty="0" smtClean="0"/>
              <a:t>педагогические советы</a:t>
            </a:r>
          </a:p>
          <a:p>
            <a:pPr lvl="0"/>
            <a:r>
              <a:rPr lang="ru-RU" dirty="0" smtClean="0"/>
              <a:t>работа методических объединений;</a:t>
            </a:r>
          </a:p>
          <a:p>
            <a:pPr lvl="0"/>
            <a:r>
              <a:rPr lang="ru-RU" dirty="0" smtClean="0"/>
              <a:t>аттестация педагогических кадров;</a:t>
            </a:r>
          </a:p>
          <a:p>
            <a:pPr lvl="0"/>
            <a:r>
              <a:rPr lang="ru-RU" dirty="0" smtClean="0"/>
              <a:t>обобщение опыта;</a:t>
            </a:r>
          </a:p>
          <a:p>
            <a:pPr lvl="0"/>
            <a:r>
              <a:rPr lang="ru-RU" dirty="0" smtClean="0"/>
              <a:t>участие учителей в работе научно-практических конференций, семинаров, смотров, конкурсов,  предметных </a:t>
            </a:r>
            <a:r>
              <a:rPr lang="ru-RU" dirty="0"/>
              <a:t> </a:t>
            </a:r>
            <a:r>
              <a:rPr lang="ru-RU" dirty="0" smtClean="0"/>
              <a:t>недель</a:t>
            </a:r>
            <a:r>
              <a:rPr lang="ru-RU" dirty="0" smtClean="0"/>
              <a:t>, </a:t>
            </a:r>
            <a:r>
              <a:rPr lang="ru-RU" dirty="0" smtClean="0"/>
              <a:t>мероприятиях различного уровня;</a:t>
            </a:r>
          </a:p>
          <a:p>
            <a:pPr lvl="0"/>
            <a:r>
              <a:rPr lang="ru-RU" dirty="0" smtClean="0"/>
              <a:t>использование педагогами современных образовательных технологий;</a:t>
            </a:r>
          </a:p>
          <a:p>
            <a:pPr lvl="0"/>
            <a:r>
              <a:rPr lang="ru-RU" dirty="0" smtClean="0"/>
              <a:t>практическое использование учителями опыта своих коллег, педагогов района.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Методическая тема школы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/>
              <a:t>Личностно-ориентированный подход в обучении и воспитании с использованием информационно-коммуникативных технологий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01897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Цель: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Развитие новых педагогических технологий с целью повышения профессиональной компетентности педагогов в формировании универсальных учебных действий обучающихся  начального, общего и основного общего образования.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Задачи: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1.Создать условий для реализации ФГОС  начального образования  (НОО)  и для поэтапного введения ФГОС основного общего образования </a:t>
            </a:r>
          </a:p>
          <a:p>
            <a:r>
              <a:rPr lang="ru-RU" dirty="0" smtClean="0"/>
              <a:t>2. Вовлечь педагогов в активную инновационную, экспериментальную деятельность, создать условия для их профессионального роста.</a:t>
            </a:r>
          </a:p>
          <a:p>
            <a:r>
              <a:rPr lang="ru-RU" dirty="0" smtClean="0"/>
              <a:t>4. Повысить личную заинтересованность и ответственность каждого учителя в повышении своей профессиональной компетентности. </a:t>
            </a:r>
          </a:p>
          <a:p>
            <a:r>
              <a:rPr lang="ru-RU" dirty="0" smtClean="0"/>
              <a:t>5. Совершенствовать  методический уровень педагогов в овладении новыми педагогическими технологиями</a:t>
            </a:r>
          </a:p>
          <a:p>
            <a:r>
              <a:rPr lang="ru-RU" dirty="0" smtClean="0"/>
              <a:t>6. Развивать творческие способности учащихся через проведение предметных недель, элективных курсов, участие в этапах различных уровней Всероссийской олимпиады, формировать навыки научно-исследовательской деятельности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Методические объединения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28596" y="1535418"/>
          <a:ext cx="8229600" cy="5149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50777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Методическое объединение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Руководитель</a:t>
                      </a:r>
                      <a:endParaRPr lang="ru-RU" sz="2000" b="1" dirty="0"/>
                    </a:p>
                  </a:txBody>
                  <a:tcPr/>
                </a:tc>
              </a:tr>
              <a:tr h="663407">
                <a:tc>
                  <a:txBody>
                    <a:bodyPr/>
                    <a:lstStyle/>
                    <a:p>
                      <a:r>
                        <a:rPr lang="ru-RU" sz="2000" b="1" baseline="0" dirty="0" smtClean="0"/>
                        <a:t>Русский язык и литература, история , обществознание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err="1" smtClean="0"/>
                        <a:t>Ипполитова</a:t>
                      </a:r>
                      <a:r>
                        <a:rPr lang="ru-RU" sz="2000" b="1" baseline="0" dirty="0" smtClean="0"/>
                        <a:t> Л.В.</a:t>
                      </a:r>
                      <a:endParaRPr lang="ru-RU" sz="2000" b="1" dirty="0"/>
                    </a:p>
                  </a:txBody>
                  <a:tcPr/>
                </a:tc>
              </a:tr>
              <a:tr h="50777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Татарский язык и литература 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Хафизова А.В.</a:t>
                      </a:r>
                      <a:endParaRPr lang="ru-RU" sz="2000" b="1" dirty="0"/>
                    </a:p>
                  </a:txBody>
                  <a:tcPr/>
                </a:tc>
              </a:tr>
              <a:tr h="663407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Математика, физика, информатика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err="1" smtClean="0"/>
                        <a:t>Рымар</a:t>
                      </a:r>
                      <a:r>
                        <a:rPr lang="ru-RU" sz="2000" b="1" dirty="0" smtClean="0"/>
                        <a:t> О.А.</a:t>
                      </a:r>
                      <a:endParaRPr lang="ru-RU" sz="2000" b="1" dirty="0"/>
                    </a:p>
                  </a:txBody>
                  <a:tcPr/>
                </a:tc>
              </a:tr>
              <a:tr h="50777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Химия, биология, география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Панкратова Л.Ю.</a:t>
                      </a:r>
                      <a:endParaRPr lang="ru-RU" sz="2000" b="1" dirty="0"/>
                    </a:p>
                  </a:txBody>
                  <a:tcPr/>
                </a:tc>
              </a:tr>
              <a:tr h="50777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Английский язык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err="1" smtClean="0"/>
                        <a:t>Овчинникова</a:t>
                      </a:r>
                      <a:r>
                        <a:rPr lang="ru-RU" sz="2000" b="1" dirty="0" smtClean="0"/>
                        <a:t> Е.Е.</a:t>
                      </a:r>
                      <a:endParaRPr lang="ru-RU" sz="2000" b="1" dirty="0"/>
                    </a:p>
                  </a:txBody>
                  <a:tcPr/>
                </a:tc>
              </a:tr>
              <a:tr h="663407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Физкультура,</a:t>
                      </a:r>
                      <a:r>
                        <a:rPr lang="ru-RU" sz="2000" b="1" baseline="0" dirty="0" smtClean="0"/>
                        <a:t> технология, ИЗО, ОБЖ, музыка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err="1" smtClean="0"/>
                        <a:t>Гафетдинов</a:t>
                      </a:r>
                      <a:r>
                        <a:rPr lang="ru-RU" sz="2000" b="1" dirty="0" smtClean="0"/>
                        <a:t> Р.З.</a:t>
                      </a:r>
                      <a:endParaRPr lang="ru-RU" sz="2000" b="1" dirty="0"/>
                    </a:p>
                  </a:txBody>
                  <a:tcPr/>
                </a:tc>
              </a:tr>
              <a:tr h="50777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Начальные классы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Павлова А.И.</a:t>
                      </a:r>
                      <a:endParaRPr lang="ru-RU" sz="2000" b="1" dirty="0"/>
                    </a:p>
                  </a:txBody>
                  <a:tcPr/>
                </a:tc>
              </a:tr>
              <a:tr h="50777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Классные руководители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err="1" smtClean="0"/>
                        <a:t>Хисамова</a:t>
                      </a:r>
                      <a:r>
                        <a:rPr lang="ru-RU" sz="2000" b="1" dirty="0" smtClean="0"/>
                        <a:t> Р.Р.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5274873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заседаниях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 рассматривались: 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вопросы учебной, методической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составление и согласование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рабочих программ учителей по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предметам;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КИМы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УМК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вопросы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  анализе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вопросы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введения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ФГОС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новая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процедура проведения аттестации педагогических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работников;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повышения квалификации. 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3814827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Предметные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недели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25 по 30  января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проведена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неделя английского языка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13 февраля проведена неделя учителей физкультуры, ОБЖ, ИЗО, музыки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21 февраля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проведена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неделя  татарского языка и литературы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22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27 февраля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проведена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неделя учителей математики, физики, информатики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29 февраля по  5 марта проведена неделя учителей начальных классов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7 по 12 марта проведена неделя учителей гуманитарного цикла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14 по 19 марта проведена неделя учителей химии, биологии, географии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проведена неделя классных руководителей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27265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815</Words>
  <Application>Microsoft Office PowerPoint</Application>
  <PresentationFormat>Экран (4:3)</PresentationFormat>
  <Paragraphs>190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Анализ методической работы за 2015 – 2016 учебный год</vt:lpstr>
      <vt:lpstr>Методическая работа -</vt:lpstr>
      <vt:lpstr>Объекты анализа </vt:lpstr>
      <vt:lpstr>Методическая тема школы</vt:lpstr>
      <vt:lpstr>Цель:</vt:lpstr>
      <vt:lpstr>Задачи:</vt:lpstr>
      <vt:lpstr>   Методические объединения </vt:lpstr>
      <vt:lpstr>На заседаниях МО рассматривались: </vt:lpstr>
      <vt:lpstr>Предметные недели </vt:lpstr>
      <vt:lpstr>Тематические педагогические советы  2015-2016 учебного года</vt:lpstr>
      <vt:lpstr>Повышения профессионального мастерства педагогов через курсовую подготовку</vt:lpstr>
      <vt:lpstr>Аттестация педагогических кадров</vt:lpstr>
      <vt:lpstr>Районный семинар для учителей начальных классов</vt:lpstr>
      <vt:lpstr>Участие педагогов в профессиональных конкурсах</vt:lpstr>
      <vt:lpstr>Участие педагогов в семинарах, конкурсах </vt:lpstr>
      <vt:lpstr>Опубликовали статьи в сборниках</vt:lpstr>
      <vt:lpstr>Опубликовали статьи в педагогическом интернет-сообществе</vt:lpstr>
      <vt:lpstr>Общие выводы.</vt:lpstr>
      <vt:lpstr> Наряду с положительными результатами имеются и недоработки:  </vt:lpstr>
      <vt:lpstr>В следующем учебном году следует:</vt:lpstr>
      <vt:lpstr>Задачи на 2016-2017 учебный год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методической работы за 2012 – 2013 учебный год</dc:title>
  <dc:creator>Литература</dc:creator>
  <cp:lastModifiedBy>Zulfiya</cp:lastModifiedBy>
  <cp:revision>46</cp:revision>
  <dcterms:created xsi:type="dcterms:W3CDTF">2013-06-17T06:32:24Z</dcterms:created>
  <dcterms:modified xsi:type="dcterms:W3CDTF">2016-08-25T06:01:31Z</dcterms:modified>
</cp:coreProperties>
</file>